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9144000"/>
  <p:notesSz cx="9144000" cy="6858000"/>
  <p:embeddedFontLst>
    <p:embeddedFont>
      <p:font typeface="Arial Black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rialBlack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341f9b3da_0_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c341f9b3da_0_0:notes"/>
          <p:cNvSpPr/>
          <p:nvPr>
            <p:ph idx="2" type="sldImg"/>
          </p:nvPr>
        </p:nvSpPr>
        <p:spPr>
          <a:xfrm>
            <a:off x="1524300" y="514350"/>
            <a:ext cx="60963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63448" y="568156"/>
            <a:ext cx="2219325" cy="47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726236" y="2802373"/>
            <a:ext cx="7691526" cy="1956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ctrTitle"/>
          </p:nvPr>
        </p:nvSpPr>
        <p:spPr>
          <a:xfrm>
            <a:off x="3159855" y="3119757"/>
            <a:ext cx="2824289" cy="540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335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4949825" y="6115358"/>
            <a:ext cx="4192649" cy="7426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" name="Google Shape;31;p5"/>
          <p:cNvSpPr/>
          <p:nvPr/>
        </p:nvSpPr>
        <p:spPr>
          <a:xfrm>
            <a:off x="548640" y="1284173"/>
            <a:ext cx="140206" cy="19201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" name="Google Shape;32;p5"/>
          <p:cNvSpPr/>
          <p:nvPr/>
        </p:nvSpPr>
        <p:spPr>
          <a:xfrm>
            <a:off x="548640" y="1980641"/>
            <a:ext cx="140206" cy="19201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" name="Google Shape;33;p5"/>
          <p:cNvSpPr/>
          <p:nvPr/>
        </p:nvSpPr>
        <p:spPr>
          <a:xfrm>
            <a:off x="548638" y="2678626"/>
            <a:ext cx="140207" cy="19202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" name="Google Shape;34;p5"/>
          <p:cNvSpPr/>
          <p:nvPr/>
        </p:nvSpPr>
        <p:spPr>
          <a:xfrm>
            <a:off x="822960" y="3382714"/>
            <a:ext cx="88390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" name="Google Shape;35;p5"/>
          <p:cNvSpPr/>
          <p:nvPr/>
        </p:nvSpPr>
        <p:spPr>
          <a:xfrm>
            <a:off x="822958" y="3769810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" name="Google Shape;36;p5"/>
          <p:cNvSpPr/>
          <p:nvPr/>
        </p:nvSpPr>
        <p:spPr>
          <a:xfrm>
            <a:off x="548640" y="4147769"/>
            <a:ext cx="140206" cy="19201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463448" y="568156"/>
            <a:ext cx="2219325" cy="47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791970" y="1233365"/>
            <a:ext cx="339344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463448" y="568156"/>
            <a:ext cx="2219325" cy="47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949825" y="6115358"/>
            <a:ext cx="4192649" cy="742641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463448" y="568156"/>
            <a:ext cx="2219325" cy="47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1" sz="2950" u="none" cap="none" strike="noStrike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26236" y="2802373"/>
            <a:ext cx="7691526" cy="1956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0" type="dt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jpg"/><Relationship Id="rId5" Type="http://schemas.openxmlformats.org/officeDocument/2006/relationships/image" Target="../media/image17.png"/><Relationship Id="rId6" Type="http://schemas.openxmlformats.org/officeDocument/2006/relationships/hyperlink" Target="http://www.eligibilitycenter.org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6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eb3.ncaa.org/hsportal/exec/hsAction?hsActionSubmit=searchHighS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hyperlink" Target="http://www.nationalletter.org/" TargetMode="Externa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://fs.ncaa.org/Docs/eligibility_center/Student_Resources/CBSA.pdf" TargetMode="External"/><Relationship Id="rId10" Type="http://schemas.openxmlformats.org/officeDocument/2006/relationships/hyperlink" Target="http://fs.ncaa.org/Docs/eligibility_center/Student_Resources/IE_Brochure.pdf" TargetMode="External"/><Relationship Id="rId13" Type="http://schemas.openxmlformats.org/officeDocument/2006/relationships/hyperlink" Target="http://fs.ncaa.org/Docs/eligibility_center/Student_Resources/DII_Quick_Reference_Sheet.pdf" TargetMode="External"/><Relationship Id="rId12" Type="http://schemas.openxmlformats.org/officeDocument/2006/relationships/hyperlink" Target="http://fs.ncaa.org/Docs/eligibility_center/Student_Resources/DI_Quick_Reference_Shee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hyperlink" Target="http://www.nationalletter.org/" TargetMode="External"/><Relationship Id="rId14" Type="http://schemas.openxmlformats.org/officeDocument/2006/relationships/image" Target="../media/image40.jpg"/><Relationship Id="rId5" Type="http://schemas.openxmlformats.org/officeDocument/2006/relationships/hyperlink" Target="http://www.ncaa.org/student-athletes/future" TargetMode="External"/><Relationship Id="rId6" Type="http://schemas.openxmlformats.org/officeDocument/2006/relationships/hyperlink" Target="https://web3.ncaa.org/ecwr3/" TargetMode="External"/><Relationship Id="rId7" Type="http://schemas.openxmlformats.org/officeDocument/2006/relationships/hyperlink" Target="https://twitter.com/ncaaec" TargetMode="External"/><Relationship Id="rId8" Type="http://schemas.openxmlformats.org/officeDocument/2006/relationships/hyperlink" Target="https://www.instagram.com/playcollegesports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5" Type="http://schemas.openxmlformats.org/officeDocument/2006/relationships/image" Target="../media/image26.png"/><Relationship Id="rId6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hyperlink" Target="https://web3.ncaa.org/ecwr3/" TargetMode="External"/><Relationship Id="rId10" Type="http://schemas.openxmlformats.org/officeDocument/2006/relationships/hyperlink" Target="https://drive.google.com/file/d/1DgWDohULmO1N8VGFewMtt0Ad5cJS0u-h/view?usp=sha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hyperlink" Target="http://fs.ncaa.org/Docs/eligibility_center/Webinar/PSA/2020/Recording_11072020.mp4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38.png"/><Relationship Id="rId7" Type="http://schemas.openxmlformats.org/officeDocument/2006/relationships/hyperlink" Target="https://web3.ncaa.org/hsportal/exec/hsAction" TargetMode="External"/><Relationship Id="rId8" Type="http://schemas.openxmlformats.org/officeDocument/2006/relationships/hyperlink" Target="https://www.ncaa.org/student-athletes/resources/recruiting-calendar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hyperlink" Target="https://web3.ncaa.org/hsportal/exec/hsAction?hsActionSubmit=searchHighSchool" TargetMode="External"/><Relationship Id="rId6" Type="http://schemas.openxmlformats.org/officeDocument/2006/relationships/hyperlink" Target="http://www.eligibilitycenter.org/" TargetMode="External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hyperlink" Target="http://www.eligibilitycenter.org/" TargetMode="External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://www.eligibilitycenter.org/" TargetMode="External"/><Relationship Id="rId6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1076922" y="44328"/>
            <a:ext cx="7034247" cy="124133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4" name="Google Shape;54;p7"/>
          <p:cNvSpPr txBox="1"/>
          <p:nvPr/>
        </p:nvSpPr>
        <p:spPr>
          <a:xfrm>
            <a:off x="2944757" y="3306896"/>
            <a:ext cx="132000" cy="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/>
          <p:nvPr/>
        </p:nvSpPr>
        <p:spPr>
          <a:xfrm>
            <a:off x="1017025" y="1612950"/>
            <a:ext cx="7269300" cy="36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700"/>
              <a:t>“NCAA </a:t>
            </a:r>
            <a:r>
              <a:rPr i="1" lang="en-US" sz="4700">
                <a:latin typeface="Arial"/>
                <a:ea typeface="Arial"/>
                <a:cs typeface="Arial"/>
                <a:sym typeface="Arial"/>
              </a:rPr>
              <a:t>Eligibility Center</a:t>
            </a:r>
            <a:r>
              <a:rPr i="1" lang="en-US" sz="4700"/>
              <a:t>”</a:t>
            </a:r>
            <a:endParaRPr i="1" sz="47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700"/>
              <a:t>Mr. Avina</a:t>
            </a:r>
            <a:endParaRPr i="1" sz="4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700"/>
              <a:t>Palm Springs High School</a:t>
            </a:r>
            <a:endParaRPr i="1" sz="4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700"/>
              <a:t>619-320-8603</a:t>
            </a:r>
            <a:endParaRPr i="1" sz="4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700"/>
              <a:t>savina@psusd.us</a:t>
            </a:r>
            <a:endParaRPr i="1" sz="4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/>
          <p:nvPr/>
        </p:nvSpPr>
        <p:spPr>
          <a:xfrm>
            <a:off x="1024127" y="2267711"/>
            <a:ext cx="7150607" cy="39319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7" name="Google Shape;147;p16"/>
          <p:cNvSpPr/>
          <p:nvPr/>
        </p:nvSpPr>
        <p:spPr>
          <a:xfrm>
            <a:off x="1062227" y="2305811"/>
            <a:ext cx="7019543" cy="379830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8" name="Google Shape;148;p16"/>
          <p:cNvSpPr/>
          <p:nvPr/>
        </p:nvSpPr>
        <p:spPr>
          <a:xfrm>
            <a:off x="1056132" y="2299716"/>
            <a:ext cx="7031990" cy="3813175"/>
          </a:xfrm>
          <a:custGeom>
            <a:rect b="b" l="l" r="r" t="t"/>
            <a:pathLst>
              <a:path extrusionOk="0" h="3813175" w="7031990">
                <a:moveTo>
                  <a:pt x="0" y="0"/>
                </a:moveTo>
                <a:lnTo>
                  <a:pt x="7031735" y="0"/>
                </a:lnTo>
                <a:lnTo>
                  <a:pt x="7031735" y="3813048"/>
                </a:lnTo>
                <a:lnTo>
                  <a:pt x="0" y="3813048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1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9" name="Google Shape;149;p16"/>
          <p:cNvSpPr txBox="1"/>
          <p:nvPr/>
        </p:nvSpPr>
        <p:spPr>
          <a:xfrm>
            <a:off x="463451" y="550125"/>
            <a:ext cx="66474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ELIGIBILITY CENTER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476148" y="1700110"/>
            <a:ext cx="126479" cy="18134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1" name="Google Shape;151;p16"/>
          <p:cNvSpPr txBox="1"/>
          <p:nvPr/>
        </p:nvSpPr>
        <p:spPr>
          <a:xfrm>
            <a:off x="463584" y="940338"/>
            <a:ext cx="7811770" cy="1229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REGISTRATION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7970" marR="5080" rtl="0" algn="l">
              <a:lnSpc>
                <a:spcPct val="108176"/>
              </a:lnSpc>
              <a:spcBef>
                <a:spcPts val="178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You can register for a Certification Account or Profile Page at  </a:t>
            </a:r>
            <a:r>
              <a:rPr lang="en-US" sz="1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eligibilitycenter.org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to begin the process to becoming an NCAA student-athlete.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/>
          <p:nvPr/>
        </p:nvSpPr>
        <p:spPr>
          <a:xfrm>
            <a:off x="4949825" y="6115358"/>
            <a:ext cx="4192649" cy="74264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7" name="Google Shape;157;p17"/>
          <p:cNvSpPr/>
          <p:nvPr/>
        </p:nvSpPr>
        <p:spPr>
          <a:xfrm>
            <a:off x="548640" y="1743024"/>
            <a:ext cx="126490" cy="18134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8" name="Google Shape;158;p17"/>
          <p:cNvSpPr/>
          <p:nvPr/>
        </p:nvSpPr>
        <p:spPr>
          <a:xfrm>
            <a:off x="822960" y="2181936"/>
            <a:ext cx="76198" cy="1127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9" name="Google Shape;159;p17"/>
          <p:cNvSpPr/>
          <p:nvPr/>
        </p:nvSpPr>
        <p:spPr>
          <a:xfrm>
            <a:off x="822958" y="2555306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0" name="Google Shape;160;p17"/>
          <p:cNvSpPr/>
          <p:nvPr/>
        </p:nvSpPr>
        <p:spPr>
          <a:xfrm>
            <a:off x="822960" y="2928696"/>
            <a:ext cx="76198" cy="11276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1" name="Google Shape;161;p17"/>
          <p:cNvSpPr/>
          <p:nvPr/>
        </p:nvSpPr>
        <p:spPr>
          <a:xfrm>
            <a:off x="822958" y="3300542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2" name="Google Shape;162;p17"/>
          <p:cNvSpPr/>
          <p:nvPr/>
        </p:nvSpPr>
        <p:spPr>
          <a:xfrm>
            <a:off x="822958" y="3907094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3" name="Google Shape;163;p17"/>
          <p:cNvSpPr/>
          <p:nvPr/>
        </p:nvSpPr>
        <p:spPr>
          <a:xfrm>
            <a:off x="822960" y="4980000"/>
            <a:ext cx="76198" cy="1127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4" name="Google Shape;164;p17"/>
          <p:cNvSpPr txBox="1"/>
          <p:nvPr/>
        </p:nvSpPr>
        <p:spPr>
          <a:xfrm>
            <a:off x="791970" y="1581574"/>
            <a:ext cx="3317240" cy="4033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50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Certification Account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38100" rtl="0" algn="l">
              <a:lnSpc>
                <a:spcPct val="172941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Division I or Division II students.  Domestic fee $90.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International fee $150.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8176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Account information, school and  sports history.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111760" rtl="0" algn="l">
              <a:lnSpc>
                <a:spcPct val="108176"/>
              </a:lnSpc>
              <a:spcBef>
                <a:spcPts val="109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Required for signing a National  Letter of Intent (NLI) with a  Division I or Division II NCAA  school.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107950" rtl="0" algn="l">
              <a:lnSpc>
                <a:spcPct val="108176"/>
              </a:lnSpc>
              <a:spcBef>
                <a:spcPts val="109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Required to go on an official  visit to a Division I or Division II  NCAA school.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7"/>
          <p:cNvSpPr txBox="1"/>
          <p:nvPr>
            <p:ph type="title"/>
          </p:nvPr>
        </p:nvSpPr>
        <p:spPr>
          <a:xfrm>
            <a:off x="535954" y="561300"/>
            <a:ext cx="65583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TWO ACCOUNT TYPES</a:t>
            </a:r>
            <a:endParaRPr sz="3350"/>
          </a:p>
        </p:txBody>
      </p:sp>
      <p:sp>
        <p:nvSpPr>
          <p:cNvPr id="166" name="Google Shape;166;p17"/>
          <p:cNvSpPr/>
          <p:nvPr/>
        </p:nvSpPr>
        <p:spPr>
          <a:xfrm>
            <a:off x="4727473" y="1743024"/>
            <a:ext cx="126491" cy="18134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7" name="Google Shape;167;p17"/>
          <p:cNvSpPr/>
          <p:nvPr/>
        </p:nvSpPr>
        <p:spPr>
          <a:xfrm>
            <a:off x="5001793" y="2181936"/>
            <a:ext cx="76199" cy="1127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8" name="Google Shape;168;p17"/>
          <p:cNvSpPr/>
          <p:nvPr/>
        </p:nvSpPr>
        <p:spPr>
          <a:xfrm>
            <a:off x="5001792" y="2555306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9" name="Google Shape;169;p17"/>
          <p:cNvSpPr/>
          <p:nvPr/>
        </p:nvSpPr>
        <p:spPr>
          <a:xfrm>
            <a:off x="5001793" y="2928696"/>
            <a:ext cx="76199" cy="1127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0" name="Google Shape;170;p17"/>
          <p:cNvSpPr/>
          <p:nvPr/>
        </p:nvSpPr>
        <p:spPr>
          <a:xfrm>
            <a:off x="5001792" y="3300541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1" name="Google Shape;171;p17"/>
          <p:cNvSpPr/>
          <p:nvPr/>
        </p:nvSpPr>
        <p:spPr>
          <a:xfrm>
            <a:off x="5001792" y="3907093"/>
            <a:ext cx="76199" cy="112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2" name="Google Shape;172;p17"/>
          <p:cNvSpPr/>
          <p:nvPr/>
        </p:nvSpPr>
        <p:spPr>
          <a:xfrm>
            <a:off x="5001793" y="4513656"/>
            <a:ext cx="76199" cy="1127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3" name="Google Shape;173;p17"/>
          <p:cNvSpPr txBox="1"/>
          <p:nvPr/>
        </p:nvSpPr>
        <p:spPr>
          <a:xfrm>
            <a:off x="4949828" y="1689746"/>
            <a:ext cx="32568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-210819" lvl="0" marL="222884" marR="1054100" rtl="0" algn="l">
              <a:lnSpc>
                <a:spcPct val="143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Profile Page  Undecided students.  Division III students.  No fee.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8176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Account information and school  history.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63500" rtl="0" algn="l">
              <a:lnSpc>
                <a:spcPct val="108176"/>
              </a:lnSpc>
              <a:spcBef>
                <a:spcPts val="109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Can transition to a Certification  Account at any time.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22860" rtl="0" algn="l">
              <a:lnSpc>
                <a:spcPct val="108176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Will not receive an academic or  amateurism certification.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/>
          <p:nvPr/>
        </p:nvSpPr>
        <p:spPr>
          <a:xfrm>
            <a:off x="4949825" y="6115358"/>
            <a:ext cx="4192649" cy="74264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9" name="Google Shape;179;p18"/>
          <p:cNvSpPr/>
          <p:nvPr/>
        </p:nvSpPr>
        <p:spPr>
          <a:xfrm>
            <a:off x="0" y="0"/>
            <a:ext cx="9111983" cy="36850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0" name="Google Shape;180;p18"/>
          <p:cNvSpPr/>
          <p:nvPr/>
        </p:nvSpPr>
        <p:spPr>
          <a:xfrm>
            <a:off x="204215" y="169164"/>
            <a:ext cx="8703563" cy="330984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1" name="Google Shape;181;p18"/>
          <p:cNvSpPr/>
          <p:nvPr/>
        </p:nvSpPr>
        <p:spPr>
          <a:xfrm>
            <a:off x="198120" y="163068"/>
            <a:ext cx="8716010" cy="3324225"/>
          </a:xfrm>
          <a:custGeom>
            <a:rect b="b" l="l" r="r" t="t"/>
            <a:pathLst>
              <a:path extrusionOk="0" h="3324225" w="8716010">
                <a:moveTo>
                  <a:pt x="0" y="0"/>
                </a:moveTo>
                <a:lnTo>
                  <a:pt x="8715756" y="0"/>
                </a:lnTo>
                <a:lnTo>
                  <a:pt x="8715756" y="3323844"/>
                </a:lnTo>
                <a:lnTo>
                  <a:pt x="0" y="3323844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1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2" name="Google Shape;182;p18"/>
          <p:cNvSpPr/>
          <p:nvPr/>
        </p:nvSpPr>
        <p:spPr>
          <a:xfrm>
            <a:off x="548640" y="3751440"/>
            <a:ext cx="126490" cy="18134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3" name="Google Shape;183;p18"/>
          <p:cNvSpPr/>
          <p:nvPr/>
        </p:nvSpPr>
        <p:spPr>
          <a:xfrm>
            <a:off x="548638" y="4420472"/>
            <a:ext cx="126491" cy="18135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4" name="Google Shape;184;p18"/>
          <p:cNvSpPr/>
          <p:nvPr/>
        </p:nvSpPr>
        <p:spPr>
          <a:xfrm>
            <a:off x="548638" y="5089507"/>
            <a:ext cx="126491" cy="18135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5" name="Google Shape;185;p18"/>
          <p:cNvSpPr txBox="1"/>
          <p:nvPr/>
        </p:nvSpPr>
        <p:spPr>
          <a:xfrm>
            <a:off x="791970" y="3702160"/>
            <a:ext cx="3185795" cy="18567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1900">
            <a:spAutoFit/>
          </a:bodyPr>
          <a:lstStyle/>
          <a:p>
            <a:pPr indent="0" lvl="0" marL="12700" marR="5080" rtl="0" algn="l">
              <a:lnSpc>
                <a:spcPct val="108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Review your Dashboard for open  tasks.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54990" rtl="0" algn="l">
              <a:lnSpc>
                <a:spcPct val="108176"/>
              </a:lnSpc>
              <a:spcBef>
                <a:spcPts val="159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Update your graduation or  enrollment dates if needed.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245109" rtl="0" algn="l">
              <a:lnSpc>
                <a:spcPct val="108176"/>
              </a:lnSpc>
              <a:spcBef>
                <a:spcPts val="158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Review your combined SAT or  ACT sum test scores.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4727473" y="3751440"/>
            <a:ext cx="126491" cy="18134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7" name="Google Shape;187;p18"/>
          <p:cNvSpPr/>
          <p:nvPr/>
        </p:nvSpPr>
        <p:spPr>
          <a:xfrm>
            <a:off x="4727472" y="4187299"/>
            <a:ext cx="126491" cy="18135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8" name="Google Shape;188;p18"/>
          <p:cNvSpPr txBox="1"/>
          <p:nvPr/>
        </p:nvSpPr>
        <p:spPr>
          <a:xfrm>
            <a:off x="4970803" y="3702159"/>
            <a:ext cx="2800985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View your transcripts on file.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8176"/>
              </a:lnSpc>
              <a:spcBef>
                <a:spcPts val="162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Edit your account, schools or  sports information.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/>
          <p:nvPr/>
        </p:nvSpPr>
        <p:spPr>
          <a:xfrm>
            <a:off x="0" y="0"/>
            <a:ext cx="9143987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4" name="Google Shape;194;p19"/>
          <p:cNvSpPr/>
          <p:nvPr/>
        </p:nvSpPr>
        <p:spPr>
          <a:xfrm>
            <a:off x="0" y="3089148"/>
            <a:ext cx="9144000" cy="1851660"/>
          </a:xfrm>
          <a:custGeom>
            <a:rect b="b" l="l" r="r" t="t"/>
            <a:pathLst>
              <a:path extrusionOk="0" h="1851660" w="9144000">
                <a:moveTo>
                  <a:pt x="0" y="1851659"/>
                </a:moveTo>
                <a:lnTo>
                  <a:pt x="9144000" y="1851659"/>
                </a:lnTo>
                <a:lnTo>
                  <a:pt x="9144000" y="0"/>
                </a:lnTo>
                <a:lnTo>
                  <a:pt x="0" y="0"/>
                </a:lnTo>
                <a:lnTo>
                  <a:pt x="0" y="1851659"/>
                </a:lnTo>
                <a:close/>
              </a:path>
            </a:pathLst>
          </a:custGeom>
          <a:solidFill>
            <a:srgbClr val="1D374B">
              <a:alpha val="6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5" name="Google Shape;195;p19"/>
          <p:cNvSpPr txBox="1"/>
          <p:nvPr>
            <p:ph type="title"/>
          </p:nvPr>
        </p:nvSpPr>
        <p:spPr>
          <a:xfrm>
            <a:off x="829227" y="3119750"/>
            <a:ext cx="87393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>
                <a:solidFill>
                  <a:srgbClr val="FFFFFF"/>
                </a:solidFill>
              </a:rPr>
              <a:t>INITIAL-ELIGIBILITY STANDARDS</a:t>
            </a:r>
            <a:endParaRPr sz="3350"/>
          </a:p>
        </p:txBody>
      </p:sp>
      <p:sp>
        <p:nvSpPr>
          <p:cNvPr id="196" name="Google Shape;196;p19"/>
          <p:cNvSpPr txBox="1"/>
          <p:nvPr/>
        </p:nvSpPr>
        <p:spPr>
          <a:xfrm>
            <a:off x="338486" y="3737740"/>
            <a:ext cx="8466455" cy="1040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2700" marR="5080" rtl="0" algn="ctr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The NCAA’s commitment to academics ensures students are better  equipped to succeed in college and prepare for lifelong success.</a:t>
            </a:r>
            <a:endParaRPr sz="18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86995" marR="76835" rtl="0" algn="ctr">
              <a:lnSpc>
                <a:spcPct val="107722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Students need to meet the following academic requirements to be  eligible to compete in college sports.</a:t>
            </a:r>
            <a:endParaRPr sz="18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>
            <p:ph type="title"/>
          </p:nvPr>
        </p:nvSpPr>
        <p:spPr>
          <a:xfrm>
            <a:off x="463448" y="533677"/>
            <a:ext cx="6824980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WHAT IS A CORE COURSE?</a:t>
            </a:r>
            <a:endParaRPr sz="3800"/>
          </a:p>
        </p:txBody>
      </p:sp>
      <p:sp>
        <p:nvSpPr>
          <p:cNvPr id="202" name="Google Shape;202;p20"/>
          <p:cNvSpPr/>
          <p:nvPr/>
        </p:nvSpPr>
        <p:spPr>
          <a:xfrm>
            <a:off x="476148" y="3638699"/>
            <a:ext cx="140195" cy="19201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3" name="Google Shape;203;p20"/>
          <p:cNvSpPr/>
          <p:nvPr/>
        </p:nvSpPr>
        <p:spPr>
          <a:xfrm>
            <a:off x="750466" y="4097423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4" name="Google Shape;204;p20"/>
          <p:cNvSpPr/>
          <p:nvPr/>
        </p:nvSpPr>
        <p:spPr>
          <a:xfrm>
            <a:off x="750466" y="4976771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5" name="Google Shape;205;p20"/>
          <p:cNvSpPr/>
          <p:nvPr/>
        </p:nvSpPr>
        <p:spPr>
          <a:xfrm>
            <a:off x="750466" y="5363867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6" name="Google Shape;206;p20"/>
          <p:cNvSpPr txBox="1"/>
          <p:nvPr/>
        </p:nvSpPr>
        <p:spPr>
          <a:xfrm>
            <a:off x="719479" y="3475123"/>
            <a:ext cx="6758305" cy="2453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50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NCAA core courses include courses that: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7722"/>
              </a:lnSpc>
              <a:spcBef>
                <a:spcPts val="114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Qualify for high school graduation in English, mathematics  (Algebra 1 or higher), natural or physical science, social science,  foreign language or comparative religion or philosophy.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Are considered four-year college preparatory.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117475" rtl="0" algn="l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Are taught at or above the high school’s regular academic level.  Are taught by a qualified instructor.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/>
          <p:nvPr/>
        </p:nvSpPr>
        <p:spPr>
          <a:xfrm>
            <a:off x="750466" y="5750964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8" name="Google Shape;208;p20"/>
          <p:cNvSpPr/>
          <p:nvPr/>
        </p:nvSpPr>
        <p:spPr>
          <a:xfrm>
            <a:off x="417300" y="1694450"/>
            <a:ext cx="8283300" cy="164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 txBox="1"/>
          <p:nvPr>
            <p:ph type="title"/>
          </p:nvPr>
        </p:nvSpPr>
        <p:spPr>
          <a:xfrm>
            <a:off x="463448" y="533677"/>
            <a:ext cx="7034530" cy="603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DIVISION I: CORE COURSES</a:t>
            </a:r>
            <a:endParaRPr sz="3800"/>
          </a:p>
        </p:txBody>
      </p:sp>
      <p:sp>
        <p:nvSpPr>
          <p:cNvPr id="214" name="Google Shape;214;p21"/>
          <p:cNvSpPr/>
          <p:nvPr/>
        </p:nvSpPr>
        <p:spPr>
          <a:xfrm>
            <a:off x="476148" y="3016937"/>
            <a:ext cx="140195" cy="1920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5" name="Google Shape;215;p21"/>
          <p:cNvSpPr/>
          <p:nvPr/>
        </p:nvSpPr>
        <p:spPr>
          <a:xfrm>
            <a:off x="750466" y="3722549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6" name="Google Shape;216;p21"/>
          <p:cNvSpPr txBox="1"/>
          <p:nvPr/>
        </p:nvSpPr>
        <p:spPr>
          <a:xfrm>
            <a:off x="719479" y="2966137"/>
            <a:ext cx="7158355" cy="1566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2700" marR="5080" rtl="0" algn="l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following must be completed by the start of your seventh semester  in high school: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69723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10 NCAA-approved core courses from your school’s list in the  appropriate subjects.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Seven of the 10 courses must be in English, math or science.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1"/>
          <p:cNvSpPr/>
          <p:nvPr/>
        </p:nvSpPr>
        <p:spPr>
          <a:xfrm>
            <a:off x="750466" y="4355008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8" name="Google Shape;218;p21"/>
          <p:cNvSpPr/>
          <p:nvPr/>
        </p:nvSpPr>
        <p:spPr>
          <a:xfrm>
            <a:off x="0" y="1117091"/>
            <a:ext cx="8461535" cy="176112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9" name="Google Shape;219;p21"/>
          <p:cNvSpPr/>
          <p:nvPr/>
        </p:nvSpPr>
        <p:spPr>
          <a:xfrm>
            <a:off x="729995" y="4689347"/>
            <a:ext cx="4620767" cy="198577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>
            <p:ph type="title"/>
          </p:nvPr>
        </p:nvSpPr>
        <p:spPr>
          <a:xfrm>
            <a:off x="463450" y="533675"/>
            <a:ext cx="88614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DIVISION II: CORE COURSES</a:t>
            </a:r>
            <a:endParaRPr sz="3800"/>
          </a:p>
        </p:txBody>
      </p:sp>
      <p:sp>
        <p:nvSpPr>
          <p:cNvPr id="225" name="Google Shape;225;p22"/>
          <p:cNvSpPr/>
          <p:nvPr/>
        </p:nvSpPr>
        <p:spPr>
          <a:xfrm>
            <a:off x="476148" y="3338776"/>
            <a:ext cx="140195" cy="1920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6" name="Google Shape;226;p22"/>
          <p:cNvSpPr/>
          <p:nvPr/>
        </p:nvSpPr>
        <p:spPr>
          <a:xfrm>
            <a:off x="750466" y="3797499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7" name="Google Shape;227;p22"/>
          <p:cNvSpPr txBox="1"/>
          <p:nvPr/>
        </p:nvSpPr>
        <p:spPr>
          <a:xfrm>
            <a:off x="719479" y="3175199"/>
            <a:ext cx="7308850" cy="104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50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Core-course requirements must be met in the time limitation: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7722"/>
              </a:lnSpc>
              <a:spcBef>
                <a:spcPts val="114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You can use all core courses completed starting your ninth-grade year  until you enroll full time at a Division II college or university.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354325" y="1405700"/>
            <a:ext cx="8306700" cy="1648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9" name="Google Shape;229;p22"/>
          <p:cNvSpPr/>
          <p:nvPr/>
        </p:nvSpPr>
        <p:spPr>
          <a:xfrm>
            <a:off x="729995" y="4471415"/>
            <a:ext cx="4620767" cy="198577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463453" y="568150"/>
            <a:ext cx="4994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I: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463324" y="909400"/>
            <a:ext cx="7271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CORE-COURSE TIME LIMITATION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476148" y="3755186"/>
            <a:ext cx="152398" cy="2133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7" name="Google Shape;237;p23"/>
          <p:cNvSpPr/>
          <p:nvPr/>
        </p:nvSpPr>
        <p:spPr>
          <a:xfrm>
            <a:off x="476146" y="4506510"/>
            <a:ext cx="152399" cy="2133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8" name="Google Shape;238;p23"/>
          <p:cNvSpPr/>
          <p:nvPr/>
        </p:nvSpPr>
        <p:spPr>
          <a:xfrm>
            <a:off x="476148" y="5259374"/>
            <a:ext cx="152398" cy="2133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9" name="Google Shape;239;p23"/>
          <p:cNvSpPr txBox="1"/>
          <p:nvPr/>
        </p:nvSpPr>
        <p:spPr>
          <a:xfrm>
            <a:off x="719450" y="3701325"/>
            <a:ext cx="8043900" cy="27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When you enter ninth grade, you have four years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(eight semesters) to complete your core-course requirement.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118110" rtl="0" algn="l">
              <a:lnSpc>
                <a:spcPct val="108000"/>
              </a:lnSpc>
              <a:spcBef>
                <a:spcPts val="163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If you do not complete high school on time, your core courses  taken after high school will not count toward NCAA requirements.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2857"/>
              </a:lnSpc>
              <a:spcBef>
                <a:spcPts val="1610"/>
              </a:spcBef>
              <a:spcAft>
                <a:spcPts val="0"/>
              </a:spcAft>
              <a:buNone/>
            </a:pPr>
            <a:r>
              <a:rPr i="1" lang="en-US" sz="2100">
                <a:latin typeface="Arial"/>
                <a:ea typeface="Arial"/>
                <a:cs typeface="Arial"/>
                <a:sym typeface="Arial"/>
              </a:rPr>
              <a:t>On time: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If your high school graduation takes place June 1, you  must graduate June 1. If you do not graduate June 1, you have not  completed your requirements on time.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78377" y="1710884"/>
            <a:ext cx="8980223" cy="177539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/>
          <p:nvPr>
            <p:ph type="title"/>
          </p:nvPr>
        </p:nvSpPr>
        <p:spPr>
          <a:xfrm>
            <a:off x="3429600" y="2507822"/>
            <a:ext cx="5095800" cy="14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9675">
            <a:spAutoFit/>
          </a:bodyPr>
          <a:lstStyle/>
          <a:p>
            <a:pPr indent="0" lvl="0" marL="12700" marR="5080" rtl="0" algn="just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your school’s list of NCAA-  approved core courses by going  to </a:t>
            </a:r>
            <a:r>
              <a:rPr i="0"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eligibilitycenter.org/courselist</a:t>
            </a:r>
            <a:r>
              <a:rPr i="0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1007364" y="2526792"/>
            <a:ext cx="2225039" cy="13670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/>
          <p:nvPr>
            <p:ph type="title"/>
          </p:nvPr>
        </p:nvSpPr>
        <p:spPr>
          <a:xfrm>
            <a:off x="463450" y="568150"/>
            <a:ext cx="79377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THINGS TO CONSIDER </a:t>
            </a:r>
            <a:r>
              <a:rPr lang="en-US" u="sng"/>
              <a:t>BEFORE</a:t>
            </a:r>
            <a:endParaRPr/>
          </a:p>
        </p:txBody>
      </p:sp>
      <p:sp>
        <p:nvSpPr>
          <p:cNvPr id="252" name="Google Shape;252;p25"/>
          <p:cNvSpPr/>
          <p:nvPr/>
        </p:nvSpPr>
        <p:spPr>
          <a:xfrm>
            <a:off x="476148" y="1654064"/>
            <a:ext cx="140195" cy="2026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3" name="Google Shape;253;p25"/>
          <p:cNvSpPr/>
          <p:nvPr/>
        </p:nvSpPr>
        <p:spPr>
          <a:xfrm>
            <a:off x="476148" y="2377964"/>
            <a:ext cx="140195" cy="2026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4" name="Google Shape;254;p25"/>
          <p:cNvSpPr/>
          <p:nvPr/>
        </p:nvSpPr>
        <p:spPr>
          <a:xfrm>
            <a:off x="750466" y="3359419"/>
            <a:ext cx="64007" cy="1005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5" name="Google Shape;255;p25"/>
          <p:cNvSpPr/>
          <p:nvPr/>
        </p:nvSpPr>
        <p:spPr>
          <a:xfrm>
            <a:off x="476148" y="3914156"/>
            <a:ext cx="140195" cy="2026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6" name="Google Shape;256;p25"/>
          <p:cNvSpPr/>
          <p:nvPr/>
        </p:nvSpPr>
        <p:spPr>
          <a:xfrm>
            <a:off x="750466" y="4374403"/>
            <a:ext cx="64007" cy="1005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7" name="Google Shape;257;p25"/>
          <p:cNvSpPr txBox="1"/>
          <p:nvPr/>
        </p:nvSpPr>
        <p:spPr>
          <a:xfrm>
            <a:off x="463450" y="909525"/>
            <a:ext cx="8063700" cy="42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TAKING NONTRADITIONAL COURSES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8605" marR="141605" rtl="0" algn="l">
              <a:lnSpc>
                <a:spcPct val="107894"/>
              </a:lnSpc>
              <a:spcBef>
                <a:spcPts val="2170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The courses must meet NCAA core course requirements and be on  an NCAA-approved core-course list.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419734" rtl="0" algn="l">
              <a:lnSpc>
                <a:spcPct val="107894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The courses must have ongoing and regular teacher-initiated  interaction for the purposes of teaching, evaluating and providing  assistance throughout the duration of the course.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5080" rtl="0" algn="l">
              <a:lnSpc>
                <a:spcPct val="108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This may include synchronous or asynchronous instructive interaction, including  emails, video conferencing, online chats, phone calls and feedback on assessments.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0" rtl="0" algn="l">
              <a:lnSpc>
                <a:spcPct val="100000"/>
              </a:lnSpc>
              <a:spcBef>
                <a:spcPts val="1325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The courses must have a defined time period for completion.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19685" rtl="0" algn="l">
              <a:lnSpc>
                <a:spcPct val="108000"/>
              </a:lnSpc>
              <a:spcBef>
                <a:spcPts val="1145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This means the nontraditional program must identify the fastest and slowest paths to  successfully complete a course (i.e., maximum and minimum time frame for  completion).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" name="Google Shape;61;p8"/>
          <p:cNvSpPr txBox="1"/>
          <p:nvPr>
            <p:ph type="title"/>
          </p:nvPr>
        </p:nvSpPr>
        <p:spPr>
          <a:xfrm>
            <a:off x="5301850" y="531800"/>
            <a:ext cx="2694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AGENDA</a:t>
            </a:r>
            <a:endParaRPr sz="3800"/>
          </a:p>
        </p:txBody>
      </p:sp>
      <p:sp>
        <p:nvSpPr>
          <p:cNvPr id="62" name="Google Shape;62;p8"/>
          <p:cNvSpPr/>
          <p:nvPr/>
        </p:nvSpPr>
        <p:spPr>
          <a:xfrm>
            <a:off x="5314551" y="1487206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3" name="Google Shape;63;p8"/>
          <p:cNvSpPr/>
          <p:nvPr/>
        </p:nvSpPr>
        <p:spPr>
          <a:xfrm>
            <a:off x="5314551" y="1950501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" name="Google Shape;64;p8"/>
          <p:cNvSpPr/>
          <p:nvPr/>
        </p:nvSpPr>
        <p:spPr>
          <a:xfrm>
            <a:off x="5314551" y="2675925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" name="Google Shape;65;p8"/>
          <p:cNvSpPr/>
          <p:nvPr/>
        </p:nvSpPr>
        <p:spPr>
          <a:xfrm>
            <a:off x="5314551" y="3139221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" name="Google Shape;66;p8"/>
          <p:cNvSpPr/>
          <p:nvPr/>
        </p:nvSpPr>
        <p:spPr>
          <a:xfrm>
            <a:off x="5314551" y="3602518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7" name="Google Shape;67;p8"/>
          <p:cNvSpPr/>
          <p:nvPr/>
        </p:nvSpPr>
        <p:spPr>
          <a:xfrm>
            <a:off x="5588871" y="4078008"/>
            <a:ext cx="88383" cy="12648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8" name="Google Shape;68;p8"/>
          <p:cNvSpPr/>
          <p:nvPr/>
        </p:nvSpPr>
        <p:spPr>
          <a:xfrm>
            <a:off x="5588871" y="4478832"/>
            <a:ext cx="88383" cy="1264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9" name="Google Shape;69;p8"/>
          <p:cNvSpPr/>
          <p:nvPr/>
        </p:nvSpPr>
        <p:spPr>
          <a:xfrm>
            <a:off x="5314551" y="4867437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0" name="Google Shape;70;p8"/>
          <p:cNvSpPr txBox="1"/>
          <p:nvPr/>
        </p:nvSpPr>
        <p:spPr>
          <a:xfrm>
            <a:off x="5557883" y="1434881"/>
            <a:ext cx="2844800" cy="41579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What is the NCAA?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879475" rtl="0" algn="l">
              <a:lnSpc>
                <a:spcPct val="107894"/>
              </a:lnSpc>
              <a:spcBef>
                <a:spcPts val="1625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What is the NCAA  Eligibility Center?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480059" rtl="0" algn="l">
              <a:lnSpc>
                <a:spcPct val="192105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High School Timeline.  Registration.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Initial-Eligibility Standards.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1501140" rtl="0" algn="l">
              <a:lnSpc>
                <a:spcPct val="13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Division I.  Division II.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662305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Sports Participation.  Resources.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5314551" y="5330733"/>
            <a:ext cx="140207" cy="2026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2" name="Google Shape;72;p8"/>
          <p:cNvSpPr/>
          <p:nvPr/>
        </p:nvSpPr>
        <p:spPr>
          <a:xfrm>
            <a:off x="0" y="594359"/>
            <a:ext cx="4902707" cy="62636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/>
          <p:nvPr/>
        </p:nvSpPr>
        <p:spPr>
          <a:xfrm>
            <a:off x="548638" y="1646502"/>
            <a:ext cx="140207" cy="1920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3" name="Google Shape;263;p26"/>
          <p:cNvSpPr/>
          <p:nvPr/>
        </p:nvSpPr>
        <p:spPr>
          <a:xfrm>
            <a:off x="822958" y="2599002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4" name="Google Shape;264;p26"/>
          <p:cNvSpPr/>
          <p:nvPr/>
        </p:nvSpPr>
        <p:spPr>
          <a:xfrm>
            <a:off x="822958" y="2984574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5" name="Google Shape;265;p26"/>
          <p:cNvSpPr/>
          <p:nvPr/>
        </p:nvSpPr>
        <p:spPr>
          <a:xfrm>
            <a:off x="822958" y="3865445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6" name="Google Shape;266;p26"/>
          <p:cNvSpPr/>
          <p:nvPr/>
        </p:nvSpPr>
        <p:spPr>
          <a:xfrm>
            <a:off x="822958" y="4499430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7" name="Google Shape;267;p26"/>
          <p:cNvSpPr txBox="1"/>
          <p:nvPr>
            <p:ph type="title"/>
          </p:nvPr>
        </p:nvSpPr>
        <p:spPr>
          <a:xfrm>
            <a:off x="535950" y="579350"/>
            <a:ext cx="84636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I: INITIAL-ELIGIBILITY</a:t>
            </a:r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535826" y="920575"/>
            <a:ext cx="6148800" cy="48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ACADEMIC REQUIREMENTS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8605" marR="2266950" rtl="0" algn="l">
              <a:lnSpc>
                <a:spcPct val="107722"/>
              </a:lnSpc>
              <a:spcBef>
                <a:spcPts val="202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play Division I sports, you  need to meet the following  academic requirements: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0" rtl="0" algn="l">
              <a:lnSpc>
                <a:spcPct val="100000"/>
              </a:lnSpc>
              <a:spcBef>
                <a:spcPts val="869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Graduate high school on time.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1938654" rtl="0" algn="l">
              <a:lnSpc>
                <a:spcPct val="107722"/>
              </a:lnSpc>
              <a:spcBef>
                <a:spcPts val="112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Complete 16 NCAA-approved  core courses in the correct  subjects.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634" lvl="0" marL="478790" marR="202565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Earn a minimum core-course  GPA of 2.300.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1945004" rtl="0" algn="l">
              <a:lnSpc>
                <a:spcPct val="107722"/>
              </a:lnSpc>
              <a:spcBef>
                <a:spcPts val="111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Earn a combined SAT or ACT  sum score that matches your  core-course GPA on the  Division I sliding scale.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4948428" y="1488947"/>
            <a:ext cx="3738371" cy="47045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>
            <p:ph type="title"/>
          </p:nvPr>
        </p:nvSpPr>
        <p:spPr>
          <a:xfrm>
            <a:off x="463451" y="568150"/>
            <a:ext cx="63042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I: QUALIFIER</a:t>
            </a:r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476148" y="1281696"/>
            <a:ext cx="140195" cy="192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6" name="Google Shape;276;p27"/>
          <p:cNvSpPr/>
          <p:nvPr/>
        </p:nvSpPr>
        <p:spPr>
          <a:xfrm>
            <a:off x="476148" y="1978155"/>
            <a:ext cx="140195" cy="1920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7" name="Google Shape;277;p27"/>
          <p:cNvSpPr/>
          <p:nvPr/>
        </p:nvSpPr>
        <p:spPr>
          <a:xfrm>
            <a:off x="750468" y="2436880"/>
            <a:ext cx="88390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8" name="Google Shape;278;p27"/>
          <p:cNvSpPr/>
          <p:nvPr/>
        </p:nvSpPr>
        <p:spPr>
          <a:xfrm>
            <a:off x="750466" y="2823976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9" name="Google Shape;279;p27"/>
          <p:cNvSpPr/>
          <p:nvPr/>
        </p:nvSpPr>
        <p:spPr>
          <a:xfrm>
            <a:off x="750468" y="3209548"/>
            <a:ext cx="88390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0" name="Google Shape;280;p27"/>
          <p:cNvSpPr/>
          <p:nvPr/>
        </p:nvSpPr>
        <p:spPr>
          <a:xfrm>
            <a:off x="750466" y="3596644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1" name="Google Shape;281;p27"/>
          <p:cNvSpPr txBox="1"/>
          <p:nvPr/>
        </p:nvSpPr>
        <p:spPr>
          <a:xfrm>
            <a:off x="719479" y="1230887"/>
            <a:ext cx="7331709" cy="2790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2700" marR="321945" rtl="0" algn="l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 qualifiers are eligible to practice, compete and receive athletics aid  their first year of college enrollment.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Qualifiers meet the standards of: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3143885" rtl="0" algn="l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16 core courses in the correct subjects.  10/7 core-course progression.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87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Minimum core-course GPA of 2.300.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7722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Combined SAT or ACT sum score that matches their core-course GPA  on the sliding scale.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/>
          <p:nvPr/>
        </p:nvSpPr>
        <p:spPr>
          <a:xfrm>
            <a:off x="4575073" y="1558003"/>
            <a:ext cx="140195" cy="1920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7" name="Google Shape;287;p28"/>
          <p:cNvSpPr/>
          <p:nvPr/>
        </p:nvSpPr>
        <p:spPr>
          <a:xfrm>
            <a:off x="4849393" y="2510510"/>
            <a:ext cx="88390" cy="1203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8" name="Google Shape;288;p28"/>
          <p:cNvSpPr/>
          <p:nvPr/>
        </p:nvSpPr>
        <p:spPr>
          <a:xfrm>
            <a:off x="4849391" y="3389851"/>
            <a:ext cx="88391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9" name="Google Shape;289;p28"/>
          <p:cNvSpPr/>
          <p:nvPr/>
        </p:nvSpPr>
        <p:spPr>
          <a:xfrm>
            <a:off x="4849393" y="3776954"/>
            <a:ext cx="88390" cy="1203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0" name="Google Shape;290;p28"/>
          <p:cNvSpPr/>
          <p:nvPr/>
        </p:nvSpPr>
        <p:spPr>
          <a:xfrm>
            <a:off x="4849393" y="4410931"/>
            <a:ext cx="88390" cy="120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1" name="Google Shape;291;p28"/>
          <p:cNvSpPr txBox="1"/>
          <p:nvPr>
            <p:ph type="title"/>
          </p:nvPr>
        </p:nvSpPr>
        <p:spPr>
          <a:xfrm>
            <a:off x="535953" y="579350"/>
            <a:ext cx="81471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II: INITIAL-ELIGIBILITY</a:t>
            </a:r>
            <a:endParaRPr/>
          </a:p>
        </p:txBody>
      </p:sp>
      <p:sp>
        <p:nvSpPr>
          <p:cNvPr id="292" name="Google Shape;292;p28"/>
          <p:cNvSpPr txBox="1"/>
          <p:nvPr/>
        </p:nvSpPr>
        <p:spPr>
          <a:xfrm>
            <a:off x="574800" y="641525"/>
            <a:ext cx="8535000" cy="52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74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ACADEMIC REQUIREMENTS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4294505" marR="356235" rtl="0" algn="l">
              <a:lnSpc>
                <a:spcPct val="107722"/>
              </a:lnSpc>
              <a:spcBef>
                <a:spcPts val="133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play Division II sports you  need to meet the following  academic requirements: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04690" marR="2794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Complete 16 NCAA-approved  core courses with the correct  subject distribution.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04690" marR="0" rtl="0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Graduate high school on time.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635" lvl="0" marL="4504690" marR="114935" rtl="0" algn="l">
              <a:lnSpc>
                <a:spcPct val="107722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Earn a minimum core-course  GPA of 2.200.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04690" marR="3429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Earn a combined SAT or ACT  sum score that matches your  core-course GPA on the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504690" marR="0" rtl="0" algn="l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full-qualifier scale.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892310" y="1540888"/>
            <a:ext cx="2908500" cy="5209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>
            <p:ph type="title"/>
          </p:nvPr>
        </p:nvSpPr>
        <p:spPr>
          <a:xfrm>
            <a:off x="463453" y="568150"/>
            <a:ext cx="62139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II:</a:t>
            </a:r>
            <a:endParaRPr/>
          </a:p>
        </p:txBody>
      </p:sp>
      <p:sp>
        <p:nvSpPr>
          <p:cNvPr id="299" name="Google Shape;299;p29"/>
          <p:cNvSpPr/>
          <p:nvPr/>
        </p:nvSpPr>
        <p:spPr>
          <a:xfrm>
            <a:off x="476148" y="1625117"/>
            <a:ext cx="140195" cy="1920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0" name="Google Shape;300;p29"/>
          <p:cNvSpPr/>
          <p:nvPr/>
        </p:nvSpPr>
        <p:spPr>
          <a:xfrm>
            <a:off x="476148" y="2568473"/>
            <a:ext cx="140195" cy="19202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1" name="Google Shape;301;p29"/>
          <p:cNvSpPr/>
          <p:nvPr/>
        </p:nvSpPr>
        <p:spPr>
          <a:xfrm>
            <a:off x="750466" y="3027197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2" name="Google Shape;302;p29"/>
          <p:cNvSpPr/>
          <p:nvPr/>
        </p:nvSpPr>
        <p:spPr>
          <a:xfrm>
            <a:off x="750466" y="3908068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3" name="Google Shape;303;p29"/>
          <p:cNvSpPr txBox="1"/>
          <p:nvPr/>
        </p:nvSpPr>
        <p:spPr>
          <a:xfrm>
            <a:off x="463325" y="909400"/>
            <a:ext cx="79380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EARLY ACADEMIC QUALIFIER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8605" marR="128904" rtl="0" algn="l">
              <a:lnSpc>
                <a:spcPct val="107722"/>
              </a:lnSpc>
              <a:spcBef>
                <a:spcPts val="194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If you meet specific criteria listed below after six semesters, you may be  deemed an early academic qualifier for Division II and may practice,  compete and receive an athletics scholarship.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0" rtl="0" algn="l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be an early academic qualifier, you will need: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314960" rtl="0" algn="l">
              <a:lnSpc>
                <a:spcPct val="107722"/>
              </a:lnSpc>
              <a:spcBef>
                <a:spcPts val="114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Minimum sum score of 68 on the ACT or a minimum SAT combined  score (math and critical reading) of 820 on SAT tests taken before  March 2016 or 900 if SAT taken March 2016.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508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core-course GPA of </a:t>
            </a:r>
            <a:r>
              <a:rPr b="1" lang="en-US" sz="1800"/>
              <a:t>2.5 or higher in a minimum of 14 core courses in  the following areas:</a:t>
            </a:r>
            <a:endParaRPr b="1" sz="1800"/>
          </a:p>
          <a:p>
            <a:pPr indent="-229235" lvl="0" marL="11557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 years of English.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9235" lvl="0" marL="1155700" marR="0" rtl="0" algn="l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 years of math.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9235" lvl="0" marL="1155700" marR="0" rtl="0" algn="l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2 years of natural or physical science.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9235" lvl="0" marL="11557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6 additional core courses in any area.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/>
          <p:nvPr/>
        </p:nvSpPr>
        <p:spPr>
          <a:xfrm>
            <a:off x="548640" y="1292875"/>
            <a:ext cx="140195" cy="1920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9" name="Google Shape;309;p30"/>
          <p:cNvSpPr/>
          <p:nvPr/>
        </p:nvSpPr>
        <p:spPr>
          <a:xfrm>
            <a:off x="548640" y="2483118"/>
            <a:ext cx="140195" cy="1920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0" name="Google Shape;310;p30"/>
          <p:cNvSpPr/>
          <p:nvPr/>
        </p:nvSpPr>
        <p:spPr>
          <a:xfrm>
            <a:off x="822957" y="2941842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1" name="Google Shape;311;p30"/>
          <p:cNvSpPr/>
          <p:nvPr/>
        </p:nvSpPr>
        <p:spPr>
          <a:xfrm>
            <a:off x="822957" y="3575827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2" name="Google Shape;312;p30"/>
          <p:cNvSpPr/>
          <p:nvPr/>
        </p:nvSpPr>
        <p:spPr>
          <a:xfrm>
            <a:off x="822957" y="4208287"/>
            <a:ext cx="88391" cy="120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3" name="Google Shape;313;p30"/>
          <p:cNvSpPr txBox="1"/>
          <p:nvPr/>
        </p:nvSpPr>
        <p:spPr>
          <a:xfrm>
            <a:off x="791969" y="1242075"/>
            <a:ext cx="3312160" cy="3884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2700" marR="245745" rtl="0" algn="l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DII qualifiers are eligible to  practice, compete and receive  athletics aid their first year of  college enrollment.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10819" lvl="0" marL="222884" marR="0" rtl="0" algn="l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Qualifiers meet the standards of: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84455" rtl="0" algn="l">
              <a:lnSpc>
                <a:spcPct val="107722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16 core courses in the correct  subjects.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634" lvl="0" marL="222884" marR="115570" rtl="0" algn="l">
              <a:lnSpc>
                <a:spcPct val="107722"/>
              </a:lnSpc>
              <a:spcBef>
                <a:spcPts val="111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Minimum core-course GPA of  2.200.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265430" rtl="0" algn="l">
              <a:lnSpc>
                <a:spcPct val="107722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Combined SAT or ACT sum  score that matches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153035" rtl="0" algn="l">
              <a:lnSpc>
                <a:spcPct val="107722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their core-course GPA on the  full-qualifier sliding scale.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0"/>
          <p:cNvSpPr txBox="1"/>
          <p:nvPr>
            <p:ph type="title"/>
          </p:nvPr>
        </p:nvSpPr>
        <p:spPr>
          <a:xfrm>
            <a:off x="535958" y="579350"/>
            <a:ext cx="77136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II: QUALIFIER</a:t>
            </a:r>
            <a:endParaRPr/>
          </a:p>
        </p:txBody>
      </p:sp>
      <p:sp>
        <p:nvSpPr>
          <p:cNvPr id="315" name="Google Shape;315;p30"/>
          <p:cNvSpPr/>
          <p:nvPr/>
        </p:nvSpPr>
        <p:spPr>
          <a:xfrm>
            <a:off x="5195672" y="1281609"/>
            <a:ext cx="2767317" cy="399447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/>
          <p:nvPr>
            <p:ph type="title"/>
          </p:nvPr>
        </p:nvSpPr>
        <p:spPr>
          <a:xfrm>
            <a:off x="463451" y="568150"/>
            <a:ext cx="10153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DIVISION III: INITIAL-ELIGIBILITY</a:t>
            </a: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476148" y="1621654"/>
            <a:ext cx="140195" cy="19202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2" name="Google Shape;322;p31"/>
          <p:cNvSpPr/>
          <p:nvPr/>
        </p:nvSpPr>
        <p:spPr>
          <a:xfrm>
            <a:off x="750468" y="2062090"/>
            <a:ext cx="64006" cy="929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3" name="Google Shape;323;p31"/>
          <p:cNvSpPr/>
          <p:nvPr/>
        </p:nvSpPr>
        <p:spPr>
          <a:xfrm>
            <a:off x="750466" y="2394321"/>
            <a:ext cx="64007" cy="929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4" name="Google Shape;324;p31"/>
          <p:cNvSpPr/>
          <p:nvPr/>
        </p:nvSpPr>
        <p:spPr>
          <a:xfrm>
            <a:off x="750468" y="2725030"/>
            <a:ext cx="64006" cy="929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5" name="Google Shape;325;p31"/>
          <p:cNvSpPr/>
          <p:nvPr/>
        </p:nvSpPr>
        <p:spPr>
          <a:xfrm>
            <a:off x="476148" y="3066405"/>
            <a:ext cx="140195" cy="19202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6" name="Google Shape;326;p31"/>
          <p:cNvSpPr/>
          <p:nvPr/>
        </p:nvSpPr>
        <p:spPr>
          <a:xfrm>
            <a:off x="476148" y="3761349"/>
            <a:ext cx="140195" cy="19202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7" name="Google Shape;327;p31"/>
          <p:cNvSpPr txBox="1"/>
          <p:nvPr/>
        </p:nvSpPr>
        <p:spPr>
          <a:xfrm>
            <a:off x="463330" y="909400"/>
            <a:ext cx="7608570" cy="3349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REQUIREMENTS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8605" marR="0" rtl="0" algn="l">
              <a:lnSpc>
                <a:spcPct val="100000"/>
              </a:lnSpc>
              <a:spcBef>
                <a:spcPts val="167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Each Division III college or university determines its own eligibility for: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6076315" rtl="0" algn="l">
              <a:lnSpc>
                <a:spcPct val="1557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Admission.  Financial aid.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0" rtl="0" algn="l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Practice and competition.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5080" rtl="0" algn="l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NCAA Eligibility Center does not perform certifications for Division III  college-bound student-athletes.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201930" rtl="0" algn="l">
              <a:lnSpc>
                <a:spcPct val="107722"/>
              </a:lnSpc>
              <a:spcBef>
                <a:spcPts val="160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Division III student-athletes may register for a free Profile Page, but it is  not required.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/>
          <p:nvPr/>
        </p:nvSpPr>
        <p:spPr>
          <a:xfrm>
            <a:off x="0" y="0"/>
            <a:ext cx="9143987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3" name="Google Shape;333;p32"/>
          <p:cNvSpPr/>
          <p:nvPr/>
        </p:nvSpPr>
        <p:spPr>
          <a:xfrm>
            <a:off x="0" y="3089160"/>
            <a:ext cx="9144000" cy="1676400"/>
          </a:xfrm>
          <a:custGeom>
            <a:rect b="b" l="l" r="r" t="t"/>
            <a:pathLst>
              <a:path extrusionOk="0" h="1676400" w="9144000">
                <a:moveTo>
                  <a:pt x="0" y="1676387"/>
                </a:moveTo>
                <a:lnTo>
                  <a:pt x="9144000" y="1676387"/>
                </a:lnTo>
                <a:lnTo>
                  <a:pt x="9144000" y="0"/>
                </a:lnTo>
                <a:lnTo>
                  <a:pt x="0" y="0"/>
                </a:lnTo>
                <a:lnTo>
                  <a:pt x="0" y="1676387"/>
                </a:lnTo>
                <a:close/>
              </a:path>
            </a:pathLst>
          </a:custGeom>
          <a:solidFill>
            <a:srgbClr val="1D374B">
              <a:alpha val="6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4" name="Google Shape;334;p32"/>
          <p:cNvSpPr txBox="1"/>
          <p:nvPr/>
        </p:nvSpPr>
        <p:spPr>
          <a:xfrm>
            <a:off x="1831975" y="3119750"/>
            <a:ext cx="70953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SPORTS PARTICIPATION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135762" y="3737740"/>
            <a:ext cx="8870950" cy="7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2700" marR="5080" rtl="0" algn="ctr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The NCAA Eligibility Center also evaluates amateurism. Students must  follow these tips to stay eligible to compete in college sports before  full-time enrollment.</a:t>
            </a:r>
            <a:endParaRPr sz="18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/>
          <p:nvPr>
            <p:ph type="title"/>
          </p:nvPr>
        </p:nvSpPr>
        <p:spPr>
          <a:xfrm>
            <a:off x="535959" y="561300"/>
            <a:ext cx="32499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SPORTS</a:t>
            </a:r>
            <a:endParaRPr sz="3350"/>
          </a:p>
        </p:txBody>
      </p:sp>
      <p:sp>
        <p:nvSpPr>
          <p:cNvPr id="341" name="Google Shape;341;p33"/>
          <p:cNvSpPr txBox="1"/>
          <p:nvPr/>
        </p:nvSpPr>
        <p:spPr>
          <a:xfrm>
            <a:off x="107325" y="1181438"/>
            <a:ext cx="5468700" cy="4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3350">
            <a:spAutoFit/>
          </a:bodyPr>
          <a:lstStyle/>
          <a:p>
            <a:pPr indent="0" lvl="0" marL="0" marR="629285" rtl="0" algn="just">
              <a:lnSpc>
                <a:spcPct val="95882"/>
              </a:lnSpc>
              <a:spcBef>
                <a:spcPts val="150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When you register with the NCAA  Eligibility Center for a Certification  Account, you must: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233678" rtl="0" algn="l">
              <a:lnSpc>
                <a:spcPct val="95882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Select the sport(s) you would like to  play in college.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503555" rtl="0" algn="l">
              <a:lnSpc>
                <a:spcPct val="95882"/>
              </a:lnSpc>
              <a:spcBef>
                <a:spcPts val="111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Complete questions about sports  participation.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178435" rtl="0" algn="l">
              <a:lnSpc>
                <a:spcPct val="95882"/>
              </a:lnSpc>
              <a:spcBef>
                <a:spcPts val="1105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Update your information frequently if  you play for multiple teams or attend  events outside the traditional high  school setting.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5080" rtl="0" algn="just">
              <a:lnSpc>
                <a:spcPct val="95882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Request final amateurism certification  before you enroll full time at a Division  I or Division II school.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634" lvl="0" marL="268605" marR="35560" rtl="0" algn="l">
              <a:lnSpc>
                <a:spcPct val="95882"/>
              </a:lnSpc>
              <a:spcBef>
                <a:spcPts val="1614"/>
              </a:spcBef>
              <a:spcAft>
                <a:spcPts val="0"/>
              </a:spcAft>
              <a:buNone/>
            </a:pP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Over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94 percent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of students don’t  require additional amateurism questions  from the NCAA Eligibility Center after  they request final amateurism.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3"/>
          <p:cNvSpPr/>
          <p:nvPr/>
        </p:nvSpPr>
        <p:spPr>
          <a:xfrm>
            <a:off x="5649468" y="765"/>
            <a:ext cx="3493108" cy="67281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8" name="Google Shape;348;p34"/>
          <p:cNvSpPr/>
          <p:nvPr/>
        </p:nvSpPr>
        <p:spPr>
          <a:xfrm>
            <a:off x="0" y="585216"/>
            <a:ext cx="5012396" cy="62727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9" name="Google Shape;349;p34"/>
          <p:cNvSpPr txBox="1"/>
          <p:nvPr>
            <p:ph type="title"/>
          </p:nvPr>
        </p:nvSpPr>
        <p:spPr>
          <a:xfrm>
            <a:off x="5301849" y="548250"/>
            <a:ext cx="37971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PROACTIVE</a:t>
            </a:r>
            <a:endParaRPr sz="3350"/>
          </a:p>
        </p:txBody>
      </p:sp>
      <p:sp>
        <p:nvSpPr>
          <p:cNvPr id="350" name="Google Shape;350;p34"/>
          <p:cNvSpPr/>
          <p:nvPr/>
        </p:nvSpPr>
        <p:spPr>
          <a:xfrm>
            <a:off x="5314551" y="1707172"/>
            <a:ext cx="164591" cy="234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1" name="Google Shape;351;p34"/>
          <p:cNvSpPr/>
          <p:nvPr/>
        </p:nvSpPr>
        <p:spPr>
          <a:xfrm>
            <a:off x="5314551" y="2613952"/>
            <a:ext cx="164591" cy="234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2" name="Google Shape;352;p34"/>
          <p:cNvSpPr/>
          <p:nvPr/>
        </p:nvSpPr>
        <p:spPr>
          <a:xfrm>
            <a:off x="5314551" y="3755428"/>
            <a:ext cx="164591" cy="234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3" name="Google Shape;353;p34"/>
          <p:cNvSpPr/>
          <p:nvPr/>
        </p:nvSpPr>
        <p:spPr>
          <a:xfrm>
            <a:off x="5314551" y="4194340"/>
            <a:ext cx="164591" cy="234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4" name="Google Shape;354;p34"/>
          <p:cNvSpPr/>
          <p:nvPr/>
        </p:nvSpPr>
        <p:spPr>
          <a:xfrm>
            <a:off x="5314551" y="5101120"/>
            <a:ext cx="164591" cy="2346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5" name="Google Shape;355;p34"/>
          <p:cNvSpPr txBox="1"/>
          <p:nvPr/>
        </p:nvSpPr>
        <p:spPr>
          <a:xfrm>
            <a:off x="5207049" y="761825"/>
            <a:ext cx="3986700" cy="57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94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REMINDERS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7970" marR="0" rtl="0" algn="l">
              <a:lnSpc>
                <a:spcPct val="102045"/>
              </a:lnSpc>
              <a:spcBef>
                <a:spcPts val="155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Share your NCAA ID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828675" rtl="0" algn="l">
              <a:lnSpc>
                <a:spcPct val="70000"/>
              </a:lnSpc>
              <a:spcBef>
                <a:spcPts val="39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number with schools  recruiting you.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0" rtl="0" algn="l">
              <a:lnSpc>
                <a:spcPct val="102045"/>
              </a:lnSpc>
              <a:spcBef>
                <a:spcPts val="80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Don’t forget to apply to the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0" rtl="0" algn="l">
              <a:lnSpc>
                <a:spcPct val="84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school of your choosing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346075" rtl="0" algn="l">
              <a:lnSpc>
                <a:spcPct val="70000"/>
              </a:lnSpc>
              <a:spcBef>
                <a:spcPts val="39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and confirm you’ve been  accepted.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91135" rtl="0" algn="l">
              <a:lnSpc>
                <a:spcPct val="157272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Learn about the NLI </a:t>
            </a:r>
            <a:r>
              <a:rPr lang="en-US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here</a:t>
            </a: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.  Request final amateurism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0" rtl="0" algn="l">
              <a:lnSpc>
                <a:spcPct val="543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certification before you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0" rtl="0" algn="l">
              <a:lnSpc>
                <a:spcPct val="102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enroll full time in college.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0" rtl="0" algn="l">
              <a:lnSpc>
                <a:spcPct val="102045"/>
              </a:lnSpc>
              <a:spcBef>
                <a:spcPts val="80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Ask your counselor to send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19379" rtl="0" algn="l">
              <a:lnSpc>
                <a:spcPct val="70000"/>
              </a:lnSpc>
              <a:spcBef>
                <a:spcPts val="395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F303C"/>
                </a:solidFill>
                <a:latin typeface="Arial"/>
                <a:ea typeface="Arial"/>
                <a:cs typeface="Arial"/>
                <a:sym typeface="Arial"/>
              </a:rPr>
              <a:t>your final transcript(s) with  proof of graduation.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/>
          <p:nvPr/>
        </p:nvSpPr>
        <p:spPr>
          <a:xfrm>
            <a:off x="4727472" y="1285221"/>
            <a:ext cx="114299" cy="1706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1" name="Google Shape;361;p35"/>
          <p:cNvSpPr/>
          <p:nvPr/>
        </p:nvSpPr>
        <p:spPr>
          <a:xfrm>
            <a:off x="5001792" y="1658601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35"/>
          <p:cNvSpPr/>
          <p:nvPr/>
        </p:nvSpPr>
        <p:spPr>
          <a:xfrm>
            <a:off x="5001792" y="1967973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3" name="Google Shape;363;p35"/>
          <p:cNvSpPr/>
          <p:nvPr/>
        </p:nvSpPr>
        <p:spPr>
          <a:xfrm>
            <a:off x="4727472" y="2280392"/>
            <a:ext cx="114299" cy="1706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4" name="Google Shape;364;p35"/>
          <p:cNvSpPr/>
          <p:nvPr/>
        </p:nvSpPr>
        <p:spPr>
          <a:xfrm>
            <a:off x="5001792" y="2652249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5" name="Google Shape;365;p35"/>
          <p:cNvSpPr/>
          <p:nvPr/>
        </p:nvSpPr>
        <p:spPr>
          <a:xfrm>
            <a:off x="5001792" y="2963145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6" name="Google Shape;366;p35"/>
          <p:cNvSpPr/>
          <p:nvPr/>
        </p:nvSpPr>
        <p:spPr>
          <a:xfrm>
            <a:off x="4727472" y="3274040"/>
            <a:ext cx="114299" cy="1706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7" name="Google Shape;367;p35"/>
          <p:cNvSpPr/>
          <p:nvPr/>
        </p:nvSpPr>
        <p:spPr>
          <a:xfrm>
            <a:off x="4727472" y="3819632"/>
            <a:ext cx="114299" cy="1706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8" name="Google Shape;368;p35"/>
          <p:cNvSpPr/>
          <p:nvPr/>
        </p:nvSpPr>
        <p:spPr>
          <a:xfrm>
            <a:off x="5001793" y="4191488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9" name="Google Shape;369;p35"/>
          <p:cNvSpPr/>
          <p:nvPr/>
        </p:nvSpPr>
        <p:spPr>
          <a:xfrm>
            <a:off x="5001793" y="4502384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0" name="Google Shape;370;p35"/>
          <p:cNvSpPr/>
          <p:nvPr/>
        </p:nvSpPr>
        <p:spPr>
          <a:xfrm>
            <a:off x="5001792" y="4983968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1" name="Google Shape;371;p35"/>
          <p:cNvSpPr/>
          <p:nvPr/>
        </p:nvSpPr>
        <p:spPr>
          <a:xfrm>
            <a:off x="5001792" y="5464028"/>
            <a:ext cx="76199" cy="1066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2" name="Google Shape;372;p35"/>
          <p:cNvSpPr txBox="1"/>
          <p:nvPr/>
        </p:nvSpPr>
        <p:spPr>
          <a:xfrm>
            <a:off x="4970803" y="1171327"/>
            <a:ext cx="3261995" cy="4623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-210819" lvl="0" marL="222884" marR="560070" rtl="0" algn="l">
              <a:lnSpc>
                <a:spcPct val="127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Visit our websites: 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ncaa.org/playcollegesports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 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eligibilitycenter.org.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10819" lvl="0" marL="222884" marR="1140460" rtl="0" algn="l">
              <a:lnSpc>
                <a:spcPct val="126899"/>
              </a:lnSpc>
              <a:spcBef>
                <a:spcPts val="515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Get updates—follow us  Twitter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@NCAAEC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Instagram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@playcollegesports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635" lvl="0" marL="12700" marR="5080" rtl="0" algn="l">
              <a:lnSpc>
                <a:spcPct val="70000"/>
              </a:lnSpc>
              <a:spcBef>
                <a:spcPts val="1595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Visit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nationalletter.org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to learn about  the NLI.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10819" lvl="0" marL="222884" marR="767715" rtl="0" algn="l">
              <a:lnSpc>
                <a:spcPct val="126899"/>
              </a:lnSpc>
              <a:spcBef>
                <a:spcPts val="515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Download our resources:  </a:t>
            </a: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Initial-Eligibility Brochure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634" lvl="0" marL="222884" marR="455294" rtl="0" algn="l">
              <a:lnSpc>
                <a:spcPct val="70000"/>
              </a:lnSpc>
              <a:spcBef>
                <a:spcPts val="1105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Guide for the College-Bound  Student-Athlete.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634" lvl="0" marL="222884" marR="867410" rtl="0" algn="l">
              <a:lnSpc>
                <a:spcPct val="70000"/>
              </a:lnSpc>
              <a:spcBef>
                <a:spcPts val="1105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DI Initial-Eligibility Quick  Reference Sheet.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809625" rtl="0" algn="l">
              <a:lnSpc>
                <a:spcPct val="70000"/>
              </a:lnSpc>
              <a:spcBef>
                <a:spcPts val="109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DII Initial-Eligibility Quick  Reference Sheet.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5"/>
          <p:cNvSpPr/>
          <p:nvPr/>
        </p:nvSpPr>
        <p:spPr>
          <a:xfrm>
            <a:off x="216407" y="664464"/>
            <a:ext cx="4072127" cy="472906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4" name="Google Shape;374;p35"/>
          <p:cNvSpPr txBox="1"/>
          <p:nvPr>
            <p:ph type="title"/>
          </p:nvPr>
        </p:nvSpPr>
        <p:spPr>
          <a:xfrm>
            <a:off x="4634879" y="561300"/>
            <a:ext cx="38496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RESOURCES</a:t>
            </a:r>
            <a:endParaRPr sz="33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8" name="Google Shape;78;p9"/>
          <p:cNvSpPr/>
          <p:nvPr/>
        </p:nvSpPr>
        <p:spPr>
          <a:xfrm>
            <a:off x="0" y="585216"/>
            <a:ext cx="4945379" cy="62727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9" name="Google Shape;79;p9"/>
          <p:cNvSpPr txBox="1"/>
          <p:nvPr>
            <p:ph type="title"/>
          </p:nvPr>
        </p:nvSpPr>
        <p:spPr>
          <a:xfrm>
            <a:off x="5301849" y="566275"/>
            <a:ext cx="2884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</a:t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5314551" y="1587446"/>
            <a:ext cx="140207" cy="19202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1" name="Google Shape;81;p9"/>
          <p:cNvSpPr txBox="1"/>
          <p:nvPr/>
        </p:nvSpPr>
        <p:spPr>
          <a:xfrm>
            <a:off x="5301732" y="907524"/>
            <a:ext cx="3129915" cy="2904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THE NCAA?</a:t>
            </a:r>
            <a:endParaRPr sz="29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8605" marR="5080" rtl="0" algn="l">
              <a:lnSpc>
                <a:spcPct val="107722"/>
              </a:lnSpc>
              <a:spcBef>
                <a:spcPts val="1664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NCAA members and the  national office are dedicated  to the lifelong success of  college athletes. They are  committed to providing a  pathway to opportunity by  prioritizing academics,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187960" rtl="0" algn="l">
              <a:lnSpc>
                <a:spcPct val="107722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well-being and fairness for  student-athletes.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6"/>
          <p:cNvSpPr/>
          <p:nvPr/>
        </p:nvSpPr>
        <p:spPr>
          <a:xfrm>
            <a:off x="1523" y="1524"/>
            <a:ext cx="9140951" cy="6854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0" name="Google Shape;380;p36"/>
          <p:cNvSpPr/>
          <p:nvPr/>
        </p:nvSpPr>
        <p:spPr>
          <a:xfrm>
            <a:off x="0" y="5789676"/>
            <a:ext cx="9143999" cy="10683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1" name="Google Shape;381;p36"/>
          <p:cNvSpPr txBox="1"/>
          <p:nvPr>
            <p:ph type="title"/>
          </p:nvPr>
        </p:nvSpPr>
        <p:spPr>
          <a:xfrm>
            <a:off x="470194" y="2212225"/>
            <a:ext cx="53805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THANK YOU</a:t>
            </a:r>
            <a:endParaRPr sz="3350"/>
          </a:p>
        </p:txBody>
      </p:sp>
      <p:sp>
        <p:nvSpPr>
          <p:cNvPr id="382" name="Google Shape;382;p36"/>
          <p:cNvSpPr/>
          <p:nvPr/>
        </p:nvSpPr>
        <p:spPr>
          <a:xfrm>
            <a:off x="482904" y="2966863"/>
            <a:ext cx="152399" cy="2133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3" name="Google Shape;383;p36"/>
          <p:cNvSpPr/>
          <p:nvPr/>
        </p:nvSpPr>
        <p:spPr>
          <a:xfrm>
            <a:off x="757224" y="3460639"/>
            <a:ext cx="88391" cy="13411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4" name="Google Shape;384;p36"/>
          <p:cNvSpPr/>
          <p:nvPr/>
        </p:nvSpPr>
        <p:spPr>
          <a:xfrm>
            <a:off x="757224" y="3873642"/>
            <a:ext cx="88391" cy="13411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5" name="Google Shape;385;p36"/>
          <p:cNvSpPr/>
          <p:nvPr/>
        </p:nvSpPr>
        <p:spPr>
          <a:xfrm>
            <a:off x="757224" y="4288171"/>
            <a:ext cx="88391" cy="13411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86" name="Google Shape;386;p36"/>
          <p:cNvSpPr txBox="1"/>
          <p:nvPr/>
        </p:nvSpPr>
        <p:spPr>
          <a:xfrm>
            <a:off x="726236" y="2802373"/>
            <a:ext cx="5380355" cy="1956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10819" lvl="0" marL="222884" marR="1320800" rtl="0" algn="l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Contact the NCAA Eligibility Center:  317-917-6222.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877-262-1492.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8000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9:00 a.m. to 5:00 p.m. Eastern Standard time,  Monday through Friday.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"/>
          <p:cNvSpPr/>
          <p:nvPr/>
        </p:nvSpPr>
        <p:spPr>
          <a:xfrm>
            <a:off x="1523" y="1524"/>
            <a:ext cx="9141000" cy="6855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2" name="Google Shape;392;p37"/>
          <p:cNvSpPr/>
          <p:nvPr/>
        </p:nvSpPr>
        <p:spPr>
          <a:xfrm>
            <a:off x="0" y="5789676"/>
            <a:ext cx="9144000" cy="1068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3" name="Google Shape;393;p37"/>
          <p:cNvSpPr txBox="1"/>
          <p:nvPr>
            <p:ph type="title"/>
          </p:nvPr>
        </p:nvSpPr>
        <p:spPr>
          <a:xfrm>
            <a:off x="470194" y="2212225"/>
            <a:ext cx="53805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THANK YOU</a:t>
            </a:r>
            <a:endParaRPr sz="3350"/>
          </a:p>
        </p:txBody>
      </p:sp>
      <p:sp>
        <p:nvSpPr>
          <p:cNvPr id="394" name="Google Shape;394;p37"/>
          <p:cNvSpPr/>
          <p:nvPr/>
        </p:nvSpPr>
        <p:spPr>
          <a:xfrm>
            <a:off x="482904" y="2966863"/>
            <a:ext cx="152400" cy="213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5" name="Google Shape;395;p37"/>
          <p:cNvSpPr/>
          <p:nvPr/>
        </p:nvSpPr>
        <p:spPr>
          <a:xfrm>
            <a:off x="757224" y="3460639"/>
            <a:ext cx="88500" cy="134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6" name="Google Shape;396;p37"/>
          <p:cNvSpPr/>
          <p:nvPr/>
        </p:nvSpPr>
        <p:spPr>
          <a:xfrm>
            <a:off x="757224" y="3873642"/>
            <a:ext cx="88500" cy="134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7" name="Google Shape;397;p37"/>
          <p:cNvSpPr/>
          <p:nvPr/>
        </p:nvSpPr>
        <p:spPr>
          <a:xfrm>
            <a:off x="757224" y="4288171"/>
            <a:ext cx="88500" cy="134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8" name="Google Shape;398;p37"/>
          <p:cNvSpPr txBox="1"/>
          <p:nvPr/>
        </p:nvSpPr>
        <p:spPr>
          <a:xfrm>
            <a:off x="726236" y="2802373"/>
            <a:ext cx="5380500" cy="2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210819" lvl="0" marL="222884" marR="1320800" rtl="0" algn="l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7"/>
              </a:rPr>
              <a:t>NCAA Eligibility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8"/>
              </a:rPr>
              <a:t>Recruiting Calendar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222884" marR="5080" rtl="0" algn="l">
              <a:lnSpc>
                <a:spcPct val="108000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9"/>
              </a:rPr>
              <a:t>Parent Webinar Link</a:t>
            </a:r>
            <a:endParaRPr sz="2000"/>
          </a:p>
          <a:p>
            <a:pPr indent="0" lvl="0" marL="222884" marR="5080" rtl="0" algn="l">
              <a:lnSpc>
                <a:spcPct val="108000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10"/>
              </a:rPr>
              <a:t>COVID-19 Update</a:t>
            </a:r>
            <a:endParaRPr sz="2000"/>
          </a:p>
          <a:p>
            <a:pPr indent="0" lvl="0" marL="222884" marR="5080" rtl="0" algn="l">
              <a:lnSpc>
                <a:spcPct val="108000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11"/>
              </a:rPr>
              <a:t>Registration Center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>
            <p:ph type="title"/>
          </p:nvPr>
        </p:nvSpPr>
        <p:spPr>
          <a:xfrm>
            <a:off x="463450" y="533675"/>
            <a:ext cx="7731900" cy="17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WHAT IS THE NCAA </a:t>
            </a:r>
            <a:r>
              <a:rPr lang="en-US" sz="3800"/>
              <a:t>ELIGIBILITY CENTER?</a:t>
            </a:r>
            <a:endParaRPr i="0" sz="3800">
              <a:solidFill>
                <a:schemeClr val="dk1"/>
              </a:solidFill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/>
          </a:p>
        </p:txBody>
      </p:sp>
      <p:sp>
        <p:nvSpPr>
          <p:cNvPr id="87" name="Google Shape;87;p10"/>
          <p:cNvSpPr txBox="1"/>
          <p:nvPr/>
        </p:nvSpPr>
        <p:spPr>
          <a:xfrm>
            <a:off x="141700" y="1705450"/>
            <a:ext cx="9479700" cy="4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9875">
            <a:spAutoFit/>
          </a:bodyPr>
          <a:lstStyle/>
          <a:p>
            <a:pPr indent="0" lvl="0" marL="268605" marR="5080" rtl="0" algn="l">
              <a:lnSpc>
                <a:spcPct val="107722"/>
              </a:lnSpc>
              <a:spcBef>
                <a:spcPts val="136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NCAA Eligibility Center evaluates and certifies prospective student- athletes for collegiate competition at Divisions I and II schools.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0" rtl="0" algn="l">
              <a:lnSpc>
                <a:spcPct val="100000"/>
              </a:lnSpc>
              <a:spcBef>
                <a:spcPts val="135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We focus on: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4516120" rtl="0" algn="l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Academic preparedness.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4516120" rtl="0" algn="l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Sports participation.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4918710" rtl="0" algn="l">
              <a:lnSpc>
                <a:spcPct val="169444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 school courses.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4918710" rtl="0" algn="l">
              <a:lnSpc>
                <a:spcPct val="169444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Customer service.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8605" marR="48260" rtl="0" algn="l">
              <a:lnSpc>
                <a:spcPct val="107722"/>
              </a:lnSpc>
              <a:spcBef>
                <a:spcPts val="137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Students who want to compete at NCAA Division I or Division II schools  need to meet NCAA Eligibility Center: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3048000" rtl="0" algn="l">
              <a:lnSpc>
                <a:spcPct val="169444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Academic initial-eligibility requirements.  Amateurism</a:t>
            </a:r>
            <a:r>
              <a:rPr lang="en-US" sz="1800"/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requirements.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0" y="1524"/>
            <a:ext cx="9142475" cy="6854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3" name="Google Shape;93;p11"/>
          <p:cNvSpPr/>
          <p:nvPr/>
        </p:nvSpPr>
        <p:spPr>
          <a:xfrm>
            <a:off x="0" y="3089160"/>
            <a:ext cx="9144000" cy="1283335"/>
          </a:xfrm>
          <a:custGeom>
            <a:rect b="b" l="l" r="r" t="t"/>
            <a:pathLst>
              <a:path extrusionOk="0" h="1283335" w="9144000">
                <a:moveTo>
                  <a:pt x="0" y="1283195"/>
                </a:moveTo>
                <a:lnTo>
                  <a:pt x="9144000" y="1283195"/>
                </a:lnTo>
                <a:lnTo>
                  <a:pt x="9144000" y="0"/>
                </a:lnTo>
                <a:lnTo>
                  <a:pt x="0" y="0"/>
                </a:lnTo>
                <a:lnTo>
                  <a:pt x="0" y="1283195"/>
                </a:lnTo>
                <a:close/>
              </a:path>
            </a:pathLst>
          </a:custGeom>
          <a:solidFill>
            <a:srgbClr val="1D374B">
              <a:alpha val="6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4" name="Google Shape;94;p11"/>
          <p:cNvSpPr txBox="1"/>
          <p:nvPr/>
        </p:nvSpPr>
        <p:spPr>
          <a:xfrm>
            <a:off x="1792352" y="3119757"/>
            <a:ext cx="5555615" cy="540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HIGH SCHOOL TIMELINE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831497" y="4966377"/>
            <a:ext cx="83673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-10795" lvl="0" marL="22860" marR="5080" rtl="0" algn="l">
              <a:lnSpc>
                <a:spcPct val="10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College-bound student-athletes should follow these suggestions to  prepare for Division I and Division II initial-eligibility requirements.</a:t>
            </a:r>
            <a:endParaRPr sz="18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type="title"/>
          </p:nvPr>
        </p:nvSpPr>
        <p:spPr>
          <a:xfrm>
            <a:off x="535938" y="561301"/>
            <a:ext cx="21477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GRADE PLAN 9:</a:t>
            </a:r>
            <a:endParaRPr sz="3350"/>
          </a:p>
        </p:txBody>
      </p:sp>
      <p:sp>
        <p:nvSpPr>
          <p:cNvPr id="101" name="Google Shape;101;p12"/>
          <p:cNvSpPr/>
          <p:nvPr/>
        </p:nvSpPr>
        <p:spPr>
          <a:xfrm>
            <a:off x="548640" y="1672630"/>
            <a:ext cx="140195" cy="1920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2" name="Google Shape;102;p12"/>
          <p:cNvSpPr/>
          <p:nvPr/>
        </p:nvSpPr>
        <p:spPr>
          <a:xfrm>
            <a:off x="548640" y="2615986"/>
            <a:ext cx="140195" cy="1920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3" name="Google Shape;103;p12"/>
          <p:cNvSpPr/>
          <p:nvPr/>
        </p:nvSpPr>
        <p:spPr>
          <a:xfrm>
            <a:off x="548640" y="3560865"/>
            <a:ext cx="140195" cy="1920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4" name="Google Shape;104;p12"/>
          <p:cNvSpPr txBox="1"/>
          <p:nvPr/>
        </p:nvSpPr>
        <p:spPr>
          <a:xfrm>
            <a:off x="548650" y="1554075"/>
            <a:ext cx="4000500" cy="3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7975">
            <a:spAutoFit/>
          </a:bodyPr>
          <a:lstStyle/>
          <a:p>
            <a:pPr indent="0" lvl="0" marL="267970" marR="323215" rtl="0" algn="just">
              <a:lnSpc>
                <a:spcPct val="107722"/>
              </a:lnSpc>
              <a:spcBef>
                <a:spcPts val="148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Start planning now! Take the right  courses and earn the best grades  possible.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20955" rtl="0" algn="l">
              <a:lnSpc>
                <a:spcPct val="107722"/>
              </a:lnSpc>
              <a:spcBef>
                <a:spcPts val="160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Find your high school’s list of NCAA-  approved core courses at 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eligibilitycenter.org/courselist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5080" rtl="0" algn="l">
              <a:lnSpc>
                <a:spcPct val="107722"/>
              </a:lnSpc>
              <a:spcBef>
                <a:spcPts val="162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Sign up for a free Profile Page at 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eligibilitycenter.org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information on  NCAA requirements.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2"/>
          <p:cNvSpPr/>
          <p:nvPr/>
        </p:nvSpPr>
        <p:spPr>
          <a:xfrm>
            <a:off x="5649468" y="0"/>
            <a:ext cx="3494477" cy="672998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/>
          <p:nvPr>
            <p:ph type="title"/>
          </p:nvPr>
        </p:nvSpPr>
        <p:spPr>
          <a:xfrm>
            <a:off x="535956" y="561300"/>
            <a:ext cx="35844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GRADE 10:</a:t>
            </a:r>
            <a:endParaRPr sz="3350"/>
          </a:p>
        </p:txBody>
      </p:sp>
      <p:sp>
        <p:nvSpPr>
          <p:cNvPr id="111" name="Google Shape;111;p13"/>
          <p:cNvSpPr/>
          <p:nvPr/>
        </p:nvSpPr>
        <p:spPr>
          <a:xfrm>
            <a:off x="548640" y="1681340"/>
            <a:ext cx="140195" cy="1920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2" name="Google Shape;112;p13"/>
          <p:cNvSpPr/>
          <p:nvPr/>
        </p:nvSpPr>
        <p:spPr>
          <a:xfrm>
            <a:off x="548640" y="2624696"/>
            <a:ext cx="140195" cy="1920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3" name="Google Shape;113;p13"/>
          <p:cNvSpPr/>
          <p:nvPr/>
        </p:nvSpPr>
        <p:spPr>
          <a:xfrm>
            <a:off x="548640" y="3569576"/>
            <a:ext cx="140195" cy="1920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4" name="Google Shape;114;p13"/>
          <p:cNvSpPr/>
          <p:nvPr/>
        </p:nvSpPr>
        <p:spPr>
          <a:xfrm>
            <a:off x="548640" y="4266044"/>
            <a:ext cx="140195" cy="1920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5" name="Google Shape;115;p13"/>
          <p:cNvSpPr txBox="1"/>
          <p:nvPr/>
        </p:nvSpPr>
        <p:spPr>
          <a:xfrm>
            <a:off x="536074" y="951526"/>
            <a:ext cx="4172585" cy="4551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REGISTER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7970" marR="375285" rtl="0" algn="l">
              <a:lnSpc>
                <a:spcPct val="107722"/>
              </a:lnSpc>
              <a:spcBef>
                <a:spcPts val="155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If you fall behind academically, ask  your counselor for help finding  approved courses you can take.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5080" rtl="0" algn="l">
              <a:lnSpc>
                <a:spcPct val="107722"/>
              </a:lnSpc>
              <a:spcBef>
                <a:spcPts val="160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Register for a Profile Page or  Certification Account with the NCAA  Eligibility Center at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eligibilitycenter.org.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75565" rtl="0" algn="l">
              <a:lnSpc>
                <a:spcPct val="107722"/>
              </a:lnSpc>
              <a:spcBef>
                <a:spcPts val="162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Monitor your Eligibility Center account  for next steps.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55575" rtl="0" algn="l">
              <a:lnSpc>
                <a:spcPct val="107722"/>
              </a:lnSpc>
              <a:spcBef>
                <a:spcPts val="160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 the end of the year, ask your  counselor at each high school or  program you attended to upload your  official transcript to your NCAA  Eligibility Center account.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5649467" y="0"/>
            <a:ext cx="3494477" cy="672998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/>
          <p:nvPr>
            <p:ph type="title"/>
          </p:nvPr>
        </p:nvSpPr>
        <p:spPr>
          <a:xfrm>
            <a:off x="615283" y="570325"/>
            <a:ext cx="39729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GRADE 11:</a:t>
            </a:r>
            <a:endParaRPr sz="3350"/>
          </a:p>
        </p:txBody>
      </p:sp>
      <p:sp>
        <p:nvSpPr>
          <p:cNvPr id="122" name="Google Shape;122;p14"/>
          <p:cNvSpPr/>
          <p:nvPr/>
        </p:nvSpPr>
        <p:spPr>
          <a:xfrm>
            <a:off x="548640" y="1697456"/>
            <a:ext cx="140195" cy="192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3" name="Google Shape;123;p14"/>
          <p:cNvSpPr/>
          <p:nvPr/>
        </p:nvSpPr>
        <p:spPr>
          <a:xfrm>
            <a:off x="548640" y="2997428"/>
            <a:ext cx="140195" cy="1920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4" name="Google Shape;124;p14"/>
          <p:cNvSpPr/>
          <p:nvPr/>
        </p:nvSpPr>
        <p:spPr>
          <a:xfrm>
            <a:off x="548640" y="3860012"/>
            <a:ext cx="140195" cy="1920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5" name="Google Shape;125;p14"/>
          <p:cNvSpPr/>
          <p:nvPr/>
        </p:nvSpPr>
        <p:spPr>
          <a:xfrm>
            <a:off x="548640" y="4721072"/>
            <a:ext cx="140195" cy="1920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6" name="Google Shape;126;p14"/>
          <p:cNvSpPr txBox="1"/>
          <p:nvPr/>
        </p:nvSpPr>
        <p:spPr>
          <a:xfrm>
            <a:off x="536074" y="951526"/>
            <a:ext cx="4131310" cy="4896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REGISTER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7970" marR="84455" rtl="0" algn="l">
              <a:lnSpc>
                <a:spcPct val="80000"/>
              </a:lnSpc>
              <a:spcBef>
                <a:spcPts val="186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Check with your counselor to make  sure you are on track to complete the  required number of NCAA-approved  courses and graduate on time with  your class.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5080" rtl="0" algn="l">
              <a:lnSpc>
                <a:spcPct val="80000"/>
              </a:lnSpc>
              <a:spcBef>
                <a:spcPts val="1595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Take the ACT or SAT and submit your  scores to the NCAA Eligibility Center  using code 9999.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36830" rtl="0" algn="l">
              <a:lnSpc>
                <a:spcPct val="80000"/>
              </a:lnSpc>
              <a:spcBef>
                <a:spcPts val="161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Ensure your sports participation  information is correct in your Eligibility  Center account.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14300" rtl="0" algn="l">
              <a:lnSpc>
                <a:spcPct val="96111"/>
              </a:lnSpc>
              <a:spcBef>
                <a:spcPts val="158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 the end of the year, ask your  counselor at each high school or  program you attended to upload your  official transcript to your NCAA  Eligibility Center account.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5649468" y="0"/>
            <a:ext cx="3494477" cy="672998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/>
          <p:nvPr>
            <p:ph type="title"/>
          </p:nvPr>
        </p:nvSpPr>
        <p:spPr>
          <a:xfrm>
            <a:off x="535957" y="561300"/>
            <a:ext cx="38283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/>
              <a:t>GRADE 12:</a:t>
            </a:r>
            <a:endParaRPr sz="3350"/>
          </a:p>
        </p:txBody>
      </p:sp>
      <p:sp>
        <p:nvSpPr>
          <p:cNvPr id="133" name="Google Shape;133;p15"/>
          <p:cNvSpPr/>
          <p:nvPr/>
        </p:nvSpPr>
        <p:spPr>
          <a:xfrm>
            <a:off x="548636" y="1702024"/>
            <a:ext cx="114299" cy="160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4" name="Google Shape;134;p15"/>
          <p:cNvSpPr/>
          <p:nvPr/>
        </p:nvSpPr>
        <p:spPr>
          <a:xfrm>
            <a:off x="548636" y="2270475"/>
            <a:ext cx="114299" cy="160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5" name="Google Shape;135;p15"/>
          <p:cNvSpPr/>
          <p:nvPr/>
        </p:nvSpPr>
        <p:spPr>
          <a:xfrm>
            <a:off x="548636" y="3021807"/>
            <a:ext cx="114299" cy="160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6" name="Google Shape;136;p15"/>
          <p:cNvSpPr/>
          <p:nvPr/>
        </p:nvSpPr>
        <p:spPr>
          <a:xfrm>
            <a:off x="822956" y="3770091"/>
            <a:ext cx="64007" cy="1005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7" name="Google Shape;137;p15"/>
          <p:cNvSpPr/>
          <p:nvPr/>
        </p:nvSpPr>
        <p:spPr>
          <a:xfrm>
            <a:off x="822956" y="4093180"/>
            <a:ext cx="64007" cy="1005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8" name="Google Shape;138;p15"/>
          <p:cNvSpPr/>
          <p:nvPr/>
        </p:nvSpPr>
        <p:spPr>
          <a:xfrm>
            <a:off x="548636" y="4419316"/>
            <a:ext cx="114299" cy="160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9" name="Google Shape;139;p15"/>
          <p:cNvSpPr/>
          <p:nvPr/>
        </p:nvSpPr>
        <p:spPr>
          <a:xfrm>
            <a:off x="548636" y="5353527"/>
            <a:ext cx="114299" cy="1600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40" name="Google Shape;140;p15"/>
          <p:cNvSpPr txBox="1"/>
          <p:nvPr/>
        </p:nvSpPr>
        <p:spPr>
          <a:xfrm>
            <a:off x="536074" y="951526"/>
            <a:ext cx="4173220" cy="4977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50">
                <a:solidFill>
                  <a:srgbClr val="1F303C"/>
                </a:solidFill>
                <a:latin typeface="Arial Black"/>
                <a:ea typeface="Arial Black"/>
                <a:cs typeface="Arial Black"/>
                <a:sym typeface="Arial Black"/>
              </a:rPr>
              <a:t>GRADUATE</a:t>
            </a:r>
            <a:endParaRPr sz="335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267970" marR="384175" rtl="0" algn="l">
              <a:lnSpc>
                <a:spcPct val="96000"/>
              </a:lnSpc>
              <a:spcBef>
                <a:spcPts val="186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Complete your final NCAA-approved core  courses as you prepare for graduation.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50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Take the ACT or SAT again, if necessary, and  submit your scores to the NCAA Eligibility  Center using code 9999.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93345" rtl="0" algn="l">
              <a:lnSpc>
                <a:spcPct val="8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Request your final amateurism certification in  your Certification Account at  </a:t>
            </a:r>
            <a:r>
              <a:rPr lang="en-US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eligibilitycenter.org.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0" rtl="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April 1 (fall enrollees).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478790" marR="0" rtl="0" algn="l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Oct. 1 (winter/spring enrollees).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5049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Arial"/>
                <a:ea typeface="Arial"/>
                <a:cs typeface="Arial"/>
                <a:sym typeface="Arial"/>
              </a:rPr>
              <a:t>After you graduate, ask your counselor to  upload your final official transcript with proof  of graduation to your NCAA Eligibility Center  account.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267970" marR="190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>
                <a:latin typeface="Arial"/>
                <a:ea typeface="Arial"/>
                <a:cs typeface="Arial"/>
                <a:sym typeface="Arial"/>
              </a:rPr>
              <a:t>Reminder: </a:t>
            </a:r>
            <a:r>
              <a:rPr lang="en-US" sz="1500">
                <a:latin typeface="Arial"/>
                <a:ea typeface="Arial"/>
                <a:cs typeface="Arial"/>
                <a:sym typeface="Arial"/>
              </a:rPr>
              <a:t>Only students on an NCAA  Division I or II school’s institutional request list  will receive a certification.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5649467" y="0"/>
            <a:ext cx="3494477" cy="672998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